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6"/>
  </p:notesMasterIdLst>
  <p:sldIdLst>
    <p:sldId id="256" r:id="rId5"/>
  </p:sldIdLst>
  <p:sldSz cx="6858000" cy="9144000" type="letter"/>
  <p:notesSz cx="6858000" cy="93138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verly Bain" initials="BB" lastIdx="1" clrIdx="0">
    <p:extLst>
      <p:ext uri="{19B8F6BF-5375-455C-9EA6-DF929625EA0E}">
        <p15:presenceInfo xmlns:p15="http://schemas.microsoft.com/office/powerpoint/2012/main" userId="b40382af8849e09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66FFFF"/>
    <a:srgbClr val="E6E6E6"/>
    <a:srgbClr val="2AF62F"/>
    <a:srgbClr val="E1DC7F"/>
    <a:srgbClr val="FFCC99"/>
    <a:srgbClr val="FCF3D0"/>
    <a:srgbClr val="CCFFCC"/>
    <a:srgbClr val="000000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3275" autoAdjust="0"/>
  </p:normalViewPr>
  <p:slideViewPr>
    <p:cSldViewPr snapToGrid="0">
      <p:cViewPr varScale="1">
        <p:scale>
          <a:sx n="46" d="100"/>
          <a:sy n="46" d="100"/>
        </p:scale>
        <p:origin x="49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verly Bain" userId="b40382af8849e093" providerId="LiveId" clId="{4B025D29-BAF3-4F67-9DD4-7D48732A371B}"/>
    <pc:docChg chg="modSld">
      <pc:chgData name="Beverly Bain" userId="b40382af8849e093" providerId="LiveId" clId="{4B025D29-BAF3-4F67-9DD4-7D48732A371B}" dt="2021-08-09T02:15:51.895" v="5" actId="1076"/>
      <pc:docMkLst>
        <pc:docMk/>
      </pc:docMkLst>
      <pc:sldChg chg="modSp mod">
        <pc:chgData name="Beverly Bain" userId="b40382af8849e093" providerId="LiveId" clId="{4B025D29-BAF3-4F67-9DD4-7D48732A371B}" dt="2021-08-09T02:15:51.895" v="5" actId="1076"/>
        <pc:sldMkLst>
          <pc:docMk/>
          <pc:sldMk cId="2418306337" sldId="256"/>
        </pc:sldMkLst>
        <pc:spChg chg="mod">
          <ac:chgData name="Beverly Bain" userId="b40382af8849e093" providerId="LiveId" clId="{4B025D29-BAF3-4F67-9DD4-7D48732A371B}" dt="2021-08-09T02:15:51.895" v="5" actId="1076"/>
          <ac:spMkLst>
            <pc:docMk/>
            <pc:sldMk cId="2418306337" sldId="256"/>
            <ac:spMk id="34" creationId="{F9016405-983C-40D3-A8E1-B9260CD4456E}"/>
          </ac:spMkLst>
        </pc:spChg>
        <pc:grpChg chg="mod">
          <ac:chgData name="Beverly Bain" userId="b40382af8849e093" providerId="LiveId" clId="{4B025D29-BAF3-4F67-9DD4-7D48732A371B}" dt="2021-08-09T02:15:04.719" v="1" actId="1076"/>
          <ac:grpSpMkLst>
            <pc:docMk/>
            <pc:sldMk cId="2418306337" sldId="256"/>
            <ac:grpSpMk id="31" creationId="{5675EE7E-DB8D-42F3-98B5-F38E63574476}"/>
          </ac:grpSpMkLst>
        </pc:grpChg>
        <pc:picChg chg="mod">
          <ac:chgData name="Beverly Bain" userId="b40382af8849e093" providerId="LiveId" clId="{4B025D29-BAF3-4F67-9DD4-7D48732A371B}" dt="2021-08-09T02:14:54.623" v="0" actId="1076"/>
          <ac:picMkLst>
            <pc:docMk/>
            <pc:sldMk cId="2418306337" sldId="256"/>
            <ac:picMk id="4" creationId="{FEEC347A-E67C-4943-9B6C-482F8D328A07}"/>
          </ac:picMkLst>
        </pc:picChg>
        <pc:picChg chg="mod">
          <ac:chgData name="Beverly Bain" userId="b40382af8849e093" providerId="LiveId" clId="{4B025D29-BAF3-4F67-9DD4-7D48732A371B}" dt="2021-08-09T02:15:20.311" v="4" actId="1035"/>
          <ac:picMkLst>
            <pc:docMk/>
            <pc:sldMk cId="2418306337" sldId="256"/>
            <ac:picMk id="29" creationId="{0DB8503E-CBD4-4B54-B4E0-BF6E24E0659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B9386-161D-4F02-8114-8566F51845A2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9488" y="1163638"/>
            <a:ext cx="2359025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65848-EA1E-49E4-9BC1-FAC871215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52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65848-EA1E-49E4-9BC1-FAC871215B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6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BDD5-31D7-402E-B1BE-7B148B62C467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C925-C5B8-4893-96DC-F26CF9928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7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BDD5-31D7-402E-B1BE-7B148B62C467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C925-C5B8-4893-96DC-F26CF9928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08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BDD5-31D7-402E-B1BE-7B148B62C467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C925-C5B8-4893-96DC-F26CF9928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41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BDD5-31D7-402E-B1BE-7B148B62C467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C925-C5B8-4893-96DC-F26CF9928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47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BDD5-31D7-402E-B1BE-7B148B62C467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C925-C5B8-4893-96DC-F26CF9928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87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BDD5-31D7-402E-B1BE-7B148B62C467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C925-C5B8-4893-96DC-F26CF9928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89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BDD5-31D7-402E-B1BE-7B148B62C467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C925-C5B8-4893-96DC-F26CF9928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3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BDD5-31D7-402E-B1BE-7B148B62C467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C925-C5B8-4893-96DC-F26CF9928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81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BDD5-31D7-402E-B1BE-7B148B62C467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C925-C5B8-4893-96DC-F26CF9928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05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BDD5-31D7-402E-B1BE-7B148B62C467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C925-C5B8-4893-96DC-F26CF9928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10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BDD5-31D7-402E-B1BE-7B148B62C467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C925-C5B8-4893-96DC-F26CF9928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03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3BDD5-31D7-402E-B1BE-7B148B62C467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BC925-C5B8-4893-96DC-F26CF9928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C994DF5-17DA-4A28-B1BB-A08B074048F9}"/>
              </a:ext>
            </a:extLst>
          </p:cNvPr>
          <p:cNvSpPr txBox="1"/>
          <p:nvPr/>
        </p:nvSpPr>
        <p:spPr>
          <a:xfrm>
            <a:off x="-30525" y="1337825"/>
            <a:ext cx="6888525" cy="1974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5667822-AE16-422A-8474-C48B714DCE6E}"/>
              </a:ext>
            </a:extLst>
          </p:cNvPr>
          <p:cNvCxnSpPr/>
          <p:nvPr/>
        </p:nvCxnSpPr>
        <p:spPr>
          <a:xfrm>
            <a:off x="1638892" y="5298398"/>
            <a:ext cx="353291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75EE7E-DB8D-42F3-98B5-F38E63574476}"/>
              </a:ext>
            </a:extLst>
          </p:cNvPr>
          <p:cNvGrpSpPr/>
          <p:nvPr/>
        </p:nvGrpSpPr>
        <p:grpSpPr>
          <a:xfrm>
            <a:off x="-106589" y="2145945"/>
            <a:ext cx="6858000" cy="1978149"/>
            <a:chOff x="-58762" y="3899915"/>
            <a:chExt cx="6858000" cy="1978149"/>
          </a:xfrm>
          <a:solidFill>
            <a:srgbClr val="00FFCC">
              <a:alpha val="14118"/>
            </a:srgbClr>
          </a:solidFill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2D76809-7D48-44B1-9ED7-4AC189AC4E8F}"/>
                </a:ext>
              </a:extLst>
            </p:cNvPr>
            <p:cNvSpPr txBox="1"/>
            <p:nvPr/>
          </p:nvSpPr>
          <p:spPr>
            <a:xfrm>
              <a:off x="-58762" y="3899915"/>
              <a:ext cx="685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BDB9488-8537-44E6-B744-B62D02612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1204" y="4224763"/>
              <a:ext cx="2158331" cy="1653301"/>
            </a:xfrm>
            <a:prstGeom prst="rect">
              <a:avLst/>
            </a:prstGeom>
            <a:grpFill/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DB8503E-CBD4-4B54-B4E0-BF6E24E0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695" y="4224760"/>
              <a:ext cx="1761798" cy="1618573"/>
            </a:xfrm>
            <a:prstGeom prst="rect">
              <a:avLst/>
            </a:prstGeom>
            <a:grpFill/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E33B6E9-ADB0-46E9-B55F-69DB502EFE53}"/>
              </a:ext>
            </a:extLst>
          </p:cNvPr>
          <p:cNvSpPr txBox="1"/>
          <p:nvPr/>
        </p:nvSpPr>
        <p:spPr>
          <a:xfrm>
            <a:off x="303768" y="1955005"/>
            <a:ext cx="629342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i="1" dirty="0"/>
              <a:t>You can never make a second, </a:t>
            </a:r>
            <a:r>
              <a:rPr lang="en-US" sz="2400" b="1" i="1" dirty="0">
                <a:solidFill>
                  <a:srgbClr val="7030A0"/>
                </a:solidFill>
              </a:rPr>
              <a:t>first impression!</a:t>
            </a:r>
            <a:endParaRPr lang="en-US" sz="2100" b="1" i="1" dirty="0">
              <a:solidFill>
                <a:srgbClr val="7030A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9016405-983C-40D3-A8E1-B9260CD4456E}"/>
              </a:ext>
            </a:extLst>
          </p:cNvPr>
          <p:cNvSpPr txBox="1"/>
          <p:nvPr/>
        </p:nvSpPr>
        <p:spPr>
          <a:xfrm>
            <a:off x="3343600" y="623182"/>
            <a:ext cx="3086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Beverly Bain </a:t>
            </a:r>
          </a:p>
          <a:p>
            <a:pPr algn="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817-475-3541</a:t>
            </a:r>
          </a:p>
          <a:p>
            <a:pPr algn="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Bev@stagingplacesbb.com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EED7E31-21EC-48BA-8E21-391BE06AB32E}"/>
              </a:ext>
            </a:extLst>
          </p:cNvPr>
          <p:cNvSpPr txBox="1"/>
          <p:nvPr/>
        </p:nvSpPr>
        <p:spPr>
          <a:xfrm>
            <a:off x="507017" y="4181626"/>
            <a:ext cx="5979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Staging turns a home into a property for sale.  </a:t>
            </a:r>
          </a:p>
          <a:p>
            <a:pPr algn="ctr"/>
            <a:r>
              <a:rPr lang="en-US" dirty="0"/>
              <a:t> I carefully remove your personal affects and showcase the best assets of your home to impress buyers.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E663F3C-AFA7-4DCC-B46F-E197DAD7D08E}"/>
              </a:ext>
            </a:extLst>
          </p:cNvPr>
          <p:cNvSpPr txBox="1"/>
          <p:nvPr/>
        </p:nvSpPr>
        <p:spPr>
          <a:xfrm>
            <a:off x="63082" y="5482286"/>
            <a:ext cx="6701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2019 Study results from National Association of Realtors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295CBE-5752-44F7-9701-FA65548AD851}"/>
              </a:ext>
            </a:extLst>
          </p:cNvPr>
          <p:cNvSpPr txBox="1"/>
          <p:nvPr/>
        </p:nvSpPr>
        <p:spPr>
          <a:xfrm>
            <a:off x="3686015" y="6429427"/>
            <a:ext cx="29715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40% of buyers’ agents reported that staging had an effect on most buyer's view of the home.</a:t>
            </a:r>
          </a:p>
          <a:p>
            <a:pPr algn="ctr"/>
            <a:r>
              <a:rPr lang="en-US" dirty="0"/>
              <a:t>83% of buyers’ agents reported that staging made it easier for a buyer to visualize the property as a future home.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5364876-B446-4CD8-ABD9-3EDD35B7ABCC}"/>
              </a:ext>
            </a:extLst>
          </p:cNvPr>
          <p:cNvSpPr txBox="1"/>
          <p:nvPr/>
        </p:nvSpPr>
        <p:spPr>
          <a:xfrm>
            <a:off x="927675" y="5932450"/>
            <a:ext cx="1469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Seller Agent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1F04286-D222-473A-8544-1C71DD037E9E}"/>
              </a:ext>
            </a:extLst>
          </p:cNvPr>
          <p:cNvSpPr txBox="1"/>
          <p:nvPr/>
        </p:nvSpPr>
        <p:spPr>
          <a:xfrm>
            <a:off x="4486918" y="5932450"/>
            <a:ext cx="1469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Buyer Agent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5F4D304-CCC5-4D59-9D2A-99BED2E84595}"/>
              </a:ext>
            </a:extLst>
          </p:cNvPr>
          <p:cNvCxnSpPr>
            <a:cxnSpLocks/>
          </p:cNvCxnSpPr>
          <p:nvPr/>
        </p:nvCxnSpPr>
        <p:spPr>
          <a:xfrm flipH="1" flipV="1">
            <a:off x="3422838" y="6042234"/>
            <a:ext cx="8299" cy="2411905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E99A015-B8CF-4783-A4E3-84AE189095B6}"/>
              </a:ext>
            </a:extLst>
          </p:cNvPr>
          <p:cNvSpPr txBox="1"/>
          <p:nvPr/>
        </p:nvSpPr>
        <p:spPr>
          <a:xfrm>
            <a:off x="86302" y="6144939"/>
            <a:ext cx="30541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dirty="0"/>
            </a:br>
            <a:r>
              <a:rPr lang="en-US" dirty="0"/>
              <a:t>22% of sellers' agents reported an increase of 1-5% of the selling amount when a property is staged, and 17% reported  an increase of  </a:t>
            </a:r>
          </a:p>
          <a:p>
            <a:pPr algn="ctr"/>
            <a:r>
              <a:rPr lang="en-US" dirty="0"/>
              <a:t>6-10%.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0CAC785-F338-4758-A09D-5B07DD2585F7}"/>
              </a:ext>
            </a:extLst>
          </p:cNvPr>
          <p:cNvGrpSpPr/>
          <p:nvPr/>
        </p:nvGrpSpPr>
        <p:grpSpPr>
          <a:xfrm>
            <a:off x="4581" y="251107"/>
            <a:ext cx="4932050" cy="1727631"/>
            <a:chOff x="4752567" y="1776152"/>
            <a:chExt cx="4932050" cy="172763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DD4E17F-6FA8-46B9-B55E-37D92EDD94FA}"/>
                </a:ext>
              </a:extLst>
            </p:cNvPr>
            <p:cNvGrpSpPr/>
            <p:nvPr/>
          </p:nvGrpSpPr>
          <p:grpSpPr>
            <a:xfrm>
              <a:off x="6213775" y="1776152"/>
              <a:ext cx="1867051" cy="1652848"/>
              <a:chOff x="1588352" y="698195"/>
              <a:chExt cx="1323639" cy="1606937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F9B33D40-C44B-4E8E-98F2-F6AB6F9B60B9}"/>
                  </a:ext>
                </a:extLst>
              </p:cNvPr>
              <p:cNvGrpSpPr/>
              <p:nvPr/>
            </p:nvGrpSpPr>
            <p:grpSpPr>
              <a:xfrm>
                <a:off x="1588352" y="698195"/>
                <a:ext cx="590593" cy="1606937"/>
                <a:chOff x="1588352" y="698195"/>
                <a:chExt cx="590593" cy="1606937"/>
              </a:xfrm>
            </p:grpSpPr>
            <p:sp>
              <p:nvSpPr>
                <p:cNvPr id="55" name="Flowchart: Manual Input 54">
                  <a:extLst>
                    <a:ext uri="{FF2B5EF4-FFF2-40B4-BE49-F238E27FC236}">
                      <a16:creationId xmlns:a16="http://schemas.microsoft.com/office/drawing/2014/main" id="{767D212D-A579-4806-BB8C-F27A81CDEEA4}"/>
                    </a:ext>
                  </a:extLst>
                </p:cNvPr>
                <p:cNvSpPr/>
                <p:nvPr/>
              </p:nvSpPr>
              <p:spPr>
                <a:xfrm>
                  <a:off x="1738896" y="698195"/>
                  <a:ext cx="440049" cy="1110839"/>
                </a:xfrm>
                <a:prstGeom prst="flowChartManualInput">
                  <a:avLst/>
                </a:prstGeom>
                <a:noFill/>
                <a:ln w="146050" cap="rnd" cmpd="sng">
                  <a:solidFill>
                    <a:srgbClr val="B2B2B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9497A39A-16DA-46BB-9C56-616CE6397475}"/>
                    </a:ext>
                  </a:extLst>
                </p:cNvPr>
                <p:cNvSpPr/>
                <p:nvPr/>
              </p:nvSpPr>
              <p:spPr>
                <a:xfrm>
                  <a:off x="1588352" y="1824044"/>
                  <a:ext cx="585353" cy="481088"/>
                </a:xfrm>
                <a:prstGeom prst="rect">
                  <a:avLst/>
                </a:prstGeom>
                <a:noFill/>
                <a:ln w="146050" cap="rnd" cmpd="sng">
                  <a:solidFill>
                    <a:srgbClr val="B2B2B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b="1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</a:endParaRP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631DEADD-CBA9-4FA1-94DE-E3F908EB1848}"/>
                  </a:ext>
                </a:extLst>
              </p:cNvPr>
              <p:cNvGrpSpPr/>
              <p:nvPr/>
            </p:nvGrpSpPr>
            <p:grpSpPr>
              <a:xfrm>
                <a:off x="2326638" y="698195"/>
                <a:ext cx="585353" cy="1606937"/>
                <a:chOff x="2326638" y="698195"/>
                <a:chExt cx="585353" cy="1606937"/>
              </a:xfrm>
            </p:grpSpPr>
            <p:sp>
              <p:nvSpPr>
                <p:cNvPr id="44" name="Flowchart: Manual Input 43">
                  <a:extLst>
                    <a:ext uri="{FF2B5EF4-FFF2-40B4-BE49-F238E27FC236}">
                      <a16:creationId xmlns:a16="http://schemas.microsoft.com/office/drawing/2014/main" id="{0E20FDBB-F11A-4041-AA84-09C73515D933}"/>
                    </a:ext>
                  </a:extLst>
                </p:cNvPr>
                <p:cNvSpPr/>
                <p:nvPr/>
              </p:nvSpPr>
              <p:spPr>
                <a:xfrm flipH="1">
                  <a:off x="2326638" y="698195"/>
                  <a:ext cx="440048" cy="1096948"/>
                </a:xfrm>
                <a:prstGeom prst="flowChartManualInput">
                  <a:avLst/>
                </a:prstGeom>
                <a:noFill/>
                <a:ln w="146050" cap="rnd" cmpd="sng">
                  <a:solidFill>
                    <a:srgbClr val="B2B2B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</a:endParaRP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40BF3DCC-7D1E-4CDA-A7EA-A40405757D78}"/>
                    </a:ext>
                  </a:extLst>
                </p:cNvPr>
                <p:cNvSpPr/>
                <p:nvPr/>
              </p:nvSpPr>
              <p:spPr>
                <a:xfrm flipH="1">
                  <a:off x="2326638" y="1795143"/>
                  <a:ext cx="585353" cy="509989"/>
                </a:xfrm>
                <a:prstGeom prst="rect">
                  <a:avLst/>
                </a:prstGeom>
                <a:noFill/>
                <a:ln w="146050" cap="rnd" cmpd="sng">
                  <a:solidFill>
                    <a:srgbClr val="B2B2B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b="1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</a:endParaRPr>
                </a:p>
              </p:txBody>
            </p:sp>
          </p:grp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3636050-D523-4E31-88C6-7903FCDC97AD}"/>
                </a:ext>
              </a:extLst>
            </p:cNvPr>
            <p:cNvSpPr txBox="1"/>
            <p:nvPr/>
          </p:nvSpPr>
          <p:spPr>
            <a:xfrm>
              <a:off x="4752567" y="1934123"/>
              <a:ext cx="4932050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7030A0"/>
                  </a:solidFill>
                  <a:latin typeface="Gadugi" panose="020B0502040204020203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Staging Places</a:t>
              </a:r>
            </a:p>
            <a:p>
              <a:pPr algn="ctr"/>
              <a:r>
                <a:rPr lang="en-US" sz="4800" b="1" dirty="0">
                  <a:solidFill>
                    <a:srgbClr val="7030A0"/>
                  </a:solidFill>
                  <a:latin typeface="French Script MT" panose="03020402040607040605" pitchFamily="66" charset="0"/>
                  <a:cs typeface="Arial" panose="020B0604020202020204" pitchFamily="34" charset="0"/>
                </a:rPr>
                <a:t>by Bev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EEC347A-E67C-4943-9B6C-482F8D328A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22" y="2467790"/>
            <a:ext cx="1897410" cy="167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BE5C9BFEAE4B4D8952E8673585F872" ma:contentTypeVersion="15" ma:contentTypeDescription="Create a new document." ma:contentTypeScope="" ma:versionID="cbf169abfb27e43667ee33f6e9b40ab0">
  <xsd:schema xmlns:xsd="http://www.w3.org/2001/XMLSchema" xmlns:xs="http://www.w3.org/2001/XMLSchema" xmlns:p="http://schemas.microsoft.com/office/2006/metadata/properties" xmlns:ns1="http://schemas.microsoft.com/sharepoint/v3" xmlns:ns3="013d4ed6-5e4d-42d8-8563-a5d0a1398851" xmlns:ns4="0fbeffab-4e57-4e35-afc2-68a63f354c43" targetNamespace="http://schemas.microsoft.com/office/2006/metadata/properties" ma:root="true" ma:fieldsID="f15c6068c9d5dc1f705cecc701c53213" ns1:_="" ns3:_="" ns4:_="">
    <xsd:import namespace="http://schemas.microsoft.com/sharepoint/v3"/>
    <xsd:import namespace="013d4ed6-5e4d-42d8-8563-a5d0a1398851"/>
    <xsd:import namespace="0fbeffab-4e57-4e35-afc2-68a63f354c4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3d4ed6-5e4d-42d8-8563-a5d0a13988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beffab-4e57-4e35-afc2-68a63f354c4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35B02B0-EE70-469A-90B9-318EFB9FDC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B46ED0-A10E-4C50-8D93-DBE21C2FBF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13d4ed6-5e4d-42d8-8563-a5d0a1398851"/>
    <ds:schemaRef ds:uri="0fbeffab-4e57-4e35-afc2-68a63f354c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3F7991-0D9B-47E5-A3BA-0D340B67BE6A}">
  <ds:schemaRefs>
    <ds:schemaRef ds:uri="http://schemas.openxmlformats.org/package/2006/metadata/core-properties"/>
    <ds:schemaRef ds:uri="http://schemas.microsoft.com/office/2006/documentManagement/types"/>
    <ds:schemaRef ds:uri="0fbeffab-4e57-4e35-afc2-68a63f354c43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infopath/2007/PartnerControls"/>
    <ds:schemaRef ds:uri="http://purl.org/dc/terms/"/>
    <ds:schemaRef ds:uri="013d4ed6-5e4d-42d8-8563-a5d0a139885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757</TotalTime>
  <Words>140</Words>
  <Application>Microsoft Office PowerPoint</Application>
  <PresentationFormat>Letter Paper (8.5x11 in)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French Script MT</vt:lpstr>
      <vt:lpstr>Gadugi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Beverly Bain</dc:creator>
  <cp:lastModifiedBy>Beverly Bain</cp:lastModifiedBy>
  <cp:revision>46</cp:revision>
  <cp:lastPrinted>2021-04-29T19:02:25Z</cp:lastPrinted>
  <dcterms:created xsi:type="dcterms:W3CDTF">2020-08-06T16:25:02Z</dcterms:created>
  <dcterms:modified xsi:type="dcterms:W3CDTF">2021-08-09T02:16:22Z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0x010100A6BE5C9BFEAE4B4D8952E8673585F872</vt:lpwstr>
  </property>
</Properties>
</file>